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8" r:id="rId3"/>
    <p:sldId id="259" r:id="rId4"/>
    <p:sldId id="261" r:id="rId5"/>
    <p:sldId id="263" r:id="rId6"/>
    <p:sldId id="265" r:id="rId7"/>
    <p:sldId id="266" r:id="rId8"/>
    <p:sldId id="267" r:id="rId9"/>
    <p:sldId id="268" r:id="rId10"/>
    <p:sldId id="269"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0" d="100"/>
          <a:sy n="60" d="100"/>
        </p:scale>
        <p:origin x="72" y="12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66CB193D-0E5C-4902-9E54-3375375FF52F}" type="datetimeFigureOut">
              <a:rPr lang="en-US" smtClean="0"/>
              <a:t>7/23/2020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2598797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dirty="0"/>
              <a:t>Click icon to add picture</a:t>
            </a:r>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983911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3103041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FD3BD7-98B4-439C-B21A-B809B894AA70}"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55459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791106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1284499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2338502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2863088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352523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3406987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3570085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1718081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1541953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280402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4287120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689595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CB193D-0E5C-4902-9E54-3375375FF52F}" type="datetimeFigureOut">
              <a:rPr lang="en-US" smtClean="0"/>
              <a:t>7/23/2020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FD3BD7-98B4-439C-B21A-B809B894AA70}" type="slidenum">
              <a:rPr lang="en-US" smtClean="0"/>
              <a:t>‹#›</a:t>
            </a:fld>
            <a:endParaRPr lang="en-US" dirty="0"/>
          </a:p>
        </p:txBody>
      </p:sp>
    </p:spTree>
    <p:extLst>
      <p:ext uri="{BB962C8B-B14F-4D97-AF65-F5344CB8AC3E}">
        <p14:creationId xmlns:p14="http://schemas.microsoft.com/office/powerpoint/2010/main" val="84537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6CB193D-0E5C-4902-9E54-3375375FF52F}" type="datetimeFigureOut">
              <a:rPr lang="en-US" smtClean="0"/>
              <a:t>7/23/2020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DFD3BD7-98B4-439C-B21A-B809B894AA70}" type="slidenum">
              <a:rPr lang="en-US" smtClean="0"/>
              <a:t>‹#›</a:t>
            </a:fld>
            <a:endParaRPr lang="en-US" dirty="0"/>
          </a:p>
        </p:txBody>
      </p:sp>
    </p:spTree>
    <p:extLst>
      <p:ext uri="{BB962C8B-B14F-4D97-AF65-F5344CB8AC3E}">
        <p14:creationId xmlns:p14="http://schemas.microsoft.com/office/powerpoint/2010/main" val="239676347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53C9A-810D-4CAD-A5AF-02468FAD3DAE}"/>
              </a:ext>
            </a:extLst>
          </p:cNvPr>
          <p:cNvSpPr>
            <a:spLocks noGrp="1"/>
          </p:cNvSpPr>
          <p:nvPr>
            <p:ph type="ctrTitle"/>
          </p:nvPr>
        </p:nvSpPr>
        <p:spPr/>
        <p:txBody>
          <a:bodyPr/>
          <a:lstStyle/>
          <a:p>
            <a:r>
              <a:rPr lang="en-US" dirty="0"/>
              <a:t>Educating users on Risks</a:t>
            </a:r>
          </a:p>
        </p:txBody>
      </p:sp>
      <p:sp>
        <p:nvSpPr>
          <p:cNvPr id="3" name="Subtitle 2">
            <a:extLst>
              <a:ext uri="{FF2B5EF4-FFF2-40B4-BE49-F238E27FC236}">
                <a16:creationId xmlns:a16="http://schemas.microsoft.com/office/drawing/2014/main" id="{DAB29E0B-5798-41CD-9F4A-F91C99929FD8}"/>
              </a:ext>
            </a:extLst>
          </p:cNvPr>
          <p:cNvSpPr>
            <a:spLocks noGrp="1"/>
          </p:cNvSpPr>
          <p:nvPr>
            <p:ph type="subTitle" idx="1"/>
          </p:nvPr>
        </p:nvSpPr>
        <p:spPr/>
        <p:txBody>
          <a:bodyPr/>
          <a:lstStyle/>
          <a:p>
            <a:r>
              <a:rPr lang="en-US" dirty="0"/>
              <a:t>Bryton FLinders</a:t>
            </a:r>
          </a:p>
        </p:txBody>
      </p:sp>
    </p:spTree>
    <p:extLst>
      <p:ext uri="{BB962C8B-B14F-4D97-AF65-F5344CB8AC3E}">
        <p14:creationId xmlns:p14="http://schemas.microsoft.com/office/powerpoint/2010/main" val="18664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A2D91-AA82-4081-ACAD-227D5861AD67}"/>
              </a:ext>
            </a:extLst>
          </p:cNvPr>
          <p:cNvSpPr>
            <a:spLocks noGrp="1"/>
          </p:cNvSpPr>
          <p:nvPr>
            <p:ph type="title"/>
          </p:nvPr>
        </p:nvSpPr>
        <p:spPr/>
        <p:txBody>
          <a:bodyPr/>
          <a:lstStyle/>
          <a:p>
            <a:r>
              <a:rPr lang="en-US" dirty="0"/>
              <a:t>Psychological tactics of social engineering: Consensus</a:t>
            </a:r>
          </a:p>
        </p:txBody>
      </p:sp>
      <p:sp>
        <p:nvSpPr>
          <p:cNvPr id="3" name="Content Placeholder 2">
            <a:extLst>
              <a:ext uri="{FF2B5EF4-FFF2-40B4-BE49-F238E27FC236}">
                <a16:creationId xmlns:a16="http://schemas.microsoft.com/office/drawing/2014/main" id="{A6CC5D67-E1AB-464C-B32B-62F471DE13D4}"/>
              </a:ext>
            </a:extLst>
          </p:cNvPr>
          <p:cNvSpPr>
            <a:spLocks noGrp="1"/>
          </p:cNvSpPr>
          <p:nvPr>
            <p:ph idx="1"/>
          </p:nvPr>
        </p:nvSpPr>
        <p:spPr/>
        <p:txBody>
          <a:bodyPr/>
          <a:lstStyle/>
          <a:p>
            <a:r>
              <a:rPr lang="en-US" dirty="0"/>
              <a:t>People are more likely to do something if everyone seems to think it’s safe</a:t>
            </a:r>
          </a:p>
          <a:p>
            <a:r>
              <a:rPr lang="en-US" dirty="0"/>
              <a:t>If a software seems to be a virus, and tips off an antimalware, but people say its okay, they are more likely to download it</a:t>
            </a:r>
          </a:p>
        </p:txBody>
      </p:sp>
    </p:spTree>
    <p:extLst>
      <p:ext uri="{BB962C8B-B14F-4D97-AF65-F5344CB8AC3E}">
        <p14:creationId xmlns:p14="http://schemas.microsoft.com/office/powerpoint/2010/main" val="3771522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DDDCD-DEE0-4F47-A83C-FAF1CAB88699}"/>
              </a:ext>
            </a:extLst>
          </p:cNvPr>
          <p:cNvSpPr>
            <a:spLocks noGrp="1"/>
          </p:cNvSpPr>
          <p:nvPr>
            <p:ph type="title"/>
          </p:nvPr>
        </p:nvSpPr>
        <p:spPr/>
        <p:txBody>
          <a:bodyPr/>
          <a:lstStyle/>
          <a:p>
            <a:r>
              <a:rPr lang="en-US" dirty="0"/>
              <a:t>Psychological tactics of social engineering: familiarity and trust</a:t>
            </a:r>
          </a:p>
        </p:txBody>
      </p:sp>
      <p:sp>
        <p:nvSpPr>
          <p:cNvPr id="3" name="Content Placeholder 2">
            <a:extLst>
              <a:ext uri="{FF2B5EF4-FFF2-40B4-BE49-F238E27FC236}">
                <a16:creationId xmlns:a16="http://schemas.microsoft.com/office/drawing/2014/main" id="{5D3F04E2-CA6B-4B17-918A-5C6A7B55A63D}"/>
              </a:ext>
            </a:extLst>
          </p:cNvPr>
          <p:cNvSpPr>
            <a:spLocks noGrp="1"/>
          </p:cNvSpPr>
          <p:nvPr>
            <p:ph idx="1"/>
          </p:nvPr>
        </p:nvSpPr>
        <p:spPr/>
        <p:txBody>
          <a:bodyPr/>
          <a:lstStyle/>
          <a:p>
            <a:r>
              <a:rPr lang="en-US" dirty="0"/>
              <a:t>If you like someone you are more likely to do what the person asks</a:t>
            </a:r>
          </a:p>
          <a:p>
            <a:r>
              <a:rPr lang="en-US" dirty="0"/>
              <a:t>Shoulder surfing is when someone looks over a shoulder of another to look at information they shouldn’t be looking at</a:t>
            </a:r>
          </a:p>
          <a:p>
            <a:r>
              <a:rPr lang="en-US" dirty="0"/>
              <a:t>Shoulder surfing and tailgating work better if you are familiar or like the person</a:t>
            </a:r>
          </a:p>
          <a:p>
            <a:r>
              <a:rPr lang="en-US" dirty="0"/>
              <a:t>Some attackers may try to build a trusting relationship with you before asking you to do something you normally wouldn’t</a:t>
            </a:r>
          </a:p>
        </p:txBody>
      </p:sp>
    </p:spTree>
    <p:extLst>
      <p:ext uri="{BB962C8B-B14F-4D97-AF65-F5344CB8AC3E}">
        <p14:creationId xmlns:p14="http://schemas.microsoft.com/office/powerpoint/2010/main" val="1979762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4B51A-A7DF-4F54-86FF-ED4CB5B51473}"/>
              </a:ext>
            </a:extLst>
          </p:cNvPr>
          <p:cNvSpPr>
            <a:spLocks noGrp="1"/>
          </p:cNvSpPr>
          <p:nvPr>
            <p:ph type="title"/>
          </p:nvPr>
        </p:nvSpPr>
        <p:spPr/>
        <p:txBody>
          <a:bodyPr/>
          <a:lstStyle/>
          <a:p>
            <a:r>
              <a:rPr lang="en-US" dirty="0"/>
              <a:t>Types of Malware</a:t>
            </a:r>
          </a:p>
        </p:txBody>
      </p:sp>
      <p:sp>
        <p:nvSpPr>
          <p:cNvPr id="3" name="Content Placeholder 2">
            <a:extLst>
              <a:ext uri="{FF2B5EF4-FFF2-40B4-BE49-F238E27FC236}">
                <a16:creationId xmlns:a16="http://schemas.microsoft.com/office/drawing/2014/main" id="{B7B6EB11-3E30-4BBE-B713-8F462D86EC77}"/>
              </a:ext>
            </a:extLst>
          </p:cNvPr>
          <p:cNvSpPr>
            <a:spLocks noGrp="1"/>
          </p:cNvSpPr>
          <p:nvPr>
            <p:ph sz="half" idx="1"/>
          </p:nvPr>
        </p:nvSpPr>
        <p:spPr/>
        <p:txBody>
          <a:bodyPr/>
          <a:lstStyle/>
          <a:p>
            <a:r>
              <a:rPr lang="en-US" dirty="0"/>
              <a:t>Viruses</a:t>
            </a:r>
          </a:p>
          <a:p>
            <a:r>
              <a:rPr lang="en-US" dirty="0"/>
              <a:t>Worms</a:t>
            </a:r>
          </a:p>
          <a:p>
            <a:r>
              <a:rPr lang="en-US" dirty="0"/>
              <a:t>Logic Bombs</a:t>
            </a:r>
          </a:p>
          <a:p>
            <a:r>
              <a:rPr lang="en-US" dirty="0"/>
              <a:t>Backdoors</a:t>
            </a:r>
          </a:p>
          <a:p>
            <a:r>
              <a:rPr lang="en-US" dirty="0"/>
              <a:t>Trojans</a:t>
            </a:r>
          </a:p>
          <a:p>
            <a:r>
              <a:rPr lang="en-US" dirty="0"/>
              <a:t>Ransomware</a:t>
            </a:r>
          </a:p>
        </p:txBody>
      </p:sp>
      <p:sp>
        <p:nvSpPr>
          <p:cNvPr id="4" name="Content Placeholder 3">
            <a:extLst>
              <a:ext uri="{FF2B5EF4-FFF2-40B4-BE49-F238E27FC236}">
                <a16:creationId xmlns:a16="http://schemas.microsoft.com/office/drawing/2014/main" id="{F5485548-A242-4BCB-B524-8CD8BA638309}"/>
              </a:ext>
            </a:extLst>
          </p:cNvPr>
          <p:cNvSpPr>
            <a:spLocks noGrp="1"/>
          </p:cNvSpPr>
          <p:nvPr>
            <p:ph sz="half" idx="2"/>
          </p:nvPr>
        </p:nvSpPr>
        <p:spPr/>
        <p:txBody>
          <a:bodyPr/>
          <a:lstStyle/>
          <a:p>
            <a:r>
              <a:rPr lang="en-US" dirty="0"/>
              <a:t>Keylogger</a:t>
            </a:r>
          </a:p>
          <a:p>
            <a:r>
              <a:rPr lang="en-US" dirty="0"/>
              <a:t>Spyware</a:t>
            </a:r>
          </a:p>
          <a:p>
            <a:r>
              <a:rPr lang="en-US" dirty="0"/>
              <a:t>Adware</a:t>
            </a:r>
          </a:p>
          <a:p>
            <a:r>
              <a:rPr lang="en-US" dirty="0"/>
              <a:t>Botnets</a:t>
            </a:r>
          </a:p>
          <a:p>
            <a:r>
              <a:rPr lang="en-US" dirty="0"/>
              <a:t>Rootkits</a:t>
            </a:r>
          </a:p>
        </p:txBody>
      </p:sp>
    </p:spTree>
    <p:extLst>
      <p:ext uri="{BB962C8B-B14F-4D97-AF65-F5344CB8AC3E}">
        <p14:creationId xmlns:p14="http://schemas.microsoft.com/office/powerpoint/2010/main" val="2824648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2A6AC-810C-4BB7-ADCC-8E303E146E31}"/>
              </a:ext>
            </a:extLst>
          </p:cNvPr>
          <p:cNvSpPr>
            <a:spLocks noGrp="1"/>
          </p:cNvSpPr>
          <p:nvPr>
            <p:ph type="title"/>
          </p:nvPr>
        </p:nvSpPr>
        <p:spPr/>
        <p:txBody>
          <a:bodyPr/>
          <a:lstStyle/>
          <a:p>
            <a:r>
              <a:rPr lang="en-US" dirty="0"/>
              <a:t>Viruses, worms, backdoors, and logic bombs </a:t>
            </a:r>
          </a:p>
        </p:txBody>
      </p:sp>
      <p:sp>
        <p:nvSpPr>
          <p:cNvPr id="3" name="Content Placeholder 2">
            <a:extLst>
              <a:ext uri="{FF2B5EF4-FFF2-40B4-BE49-F238E27FC236}">
                <a16:creationId xmlns:a16="http://schemas.microsoft.com/office/drawing/2014/main" id="{32958960-DD03-4015-AA62-1D1392100BD5}"/>
              </a:ext>
            </a:extLst>
          </p:cNvPr>
          <p:cNvSpPr>
            <a:spLocks noGrp="1"/>
          </p:cNvSpPr>
          <p:nvPr>
            <p:ph idx="1"/>
          </p:nvPr>
        </p:nvSpPr>
        <p:spPr/>
        <p:txBody>
          <a:bodyPr/>
          <a:lstStyle/>
          <a:p>
            <a:r>
              <a:rPr lang="en-US" dirty="0"/>
              <a:t>Viruses are malicious code that is attached to another host program, releases a payload to destroy data</a:t>
            </a:r>
          </a:p>
          <a:p>
            <a:r>
              <a:rPr lang="en-US" dirty="0"/>
              <a:t>Worms are self replicating malware that  travels through a network on its own</a:t>
            </a:r>
          </a:p>
          <a:p>
            <a:r>
              <a:rPr lang="en-US" dirty="0"/>
              <a:t>A backdoor is a way of access that is hidden from the user or owner</a:t>
            </a:r>
          </a:p>
          <a:p>
            <a:r>
              <a:rPr lang="en-US" dirty="0"/>
              <a:t>Logic bombs are codes that execute something after a certain event occurs</a:t>
            </a:r>
          </a:p>
          <a:p>
            <a:endParaRPr lang="en-US" dirty="0"/>
          </a:p>
          <a:p>
            <a:endParaRPr lang="en-US" dirty="0"/>
          </a:p>
        </p:txBody>
      </p:sp>
    </p:spTree>
    <p:extLst>
      <p:ext uri="{BB962C8B-B14F-4D97-AF65-F5344CB8AC3E}">
        <p14:creationId xmlns:p14="http://schemas.microsoft.com/office/powerpoint/2010/main" val="1650659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973A7-9343-4609-B7EA-FD447ED52E21}"/>
              </a:ext>
            </a:extLst>
          </p:cNvPr>
          <p:cNvSpPr>
            <a:spLocks noGrp="1"/>
          </p:cNvSpPr>
          <p:nvPr>
            <p:ph type="title"/>
          </p:nvPr>
        </p:nvSpPr>
        <p:spPr/>
        <p:txBody>
          <a:bodyPr/>
          <a:lstStyle/>
          <a:p>
            <a:r>
              <a:rPr lang="en-US" dirty="0"/>
              <a:t>Trojans, Ransomware, keyloggers and spyware</a:t>
            </a:r>
          </a:p>
        </p:txBody>
      </p:sp>
      <p:sp>
        <p:nvSpPr>
          <p:cNvPr id="3" name="Content Placeholder 2">
            <a:extLst>
              <a:ext uri="{FF2B5EF4-FFF2-40B4-BE49-F238E27FC236}">
                <a16:creationId xmlns:a16="http://schemas.microsoft.com/office/drawing/2014/main" id="{37C25E80-BC20-4C16-AA79-77772D1252A4}"/>
              </a:ext>
            </a:extLst>
          </p:cNvPr>
          <p:cNvSpPr>
            <a:spLocks noGrp="1"/>
          </p:cNvSpPr>
          <p:nvPr>
            <p:ph idx="1"/>
          </p:nvPr>
        </p:nvSpPr>
        <p:spPr/>
        <p:txBody>
          <a:bodyPr>
            <a:normAutofit lnSpcReduction="10000"/>
          </a:bodyPr>
          <a:lstStyle/>
          <a:p>
            <a:r>
              <a:rPr lang="en-US" dirty="0"/>
              <a:t>Trojans are malware that disguises itself as something normal, but under the hood it’s malware</a:t>
            </a:r>
          </a:p>
          <a:p>
            <a:r>
              <a:rPr lang="en-US" dirty="0"/>
              <a:t>Ransomware is a specific type of Trojan, one that locks a computer and demands ransom. </a:t>
            </a:r>
          </a:p>
          <a:p>
            <a:r>
              <a:rPr lang="en-US" dirty="0"/>
              <a:t>Keyloggers captures the user’s keystrokes</a:t>
            </a:r>
          </a:p>
          <a:p>
            <a:r>
              <a:rPr lang="en-US" dirty="0"/>
              <a:t>Spyware is software installed without the user’s consent; the purpose is to monitor the user’s activity.</a:t>
            </a:r>
          </a:p>
          <a:p>
            <a:endParaRPr lang="en-US" dirty="0"/>
          </a:p>
          <a:p>
            <a:endParaRPr lang="en-US" dirty="0"/>
          </a:p>
          <a:p>
            <a:endParaRPr lang="en-US" dirty="0"/>
          </a:p>
        </p:txBody>
      </p:sp>
    </p:spTree>
    <p:extLst>
      <p:ext uri="{BB962C8B-B14F-4D97-AF65-F5344CB8AC3E}">
        <p14:creationId xmlns:p14="http://schemas.microsoft.com/office/powerpoint/2010/main" val="866117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18FCD-7181-4D3C-8B7B-054DAAC30DE3}"/>
              </a:ext>
            </a:extLst>
          </p:cNvPr>
          <p:cNvSpPr>
            <a:spLocks noGrp="1"/>
          </p:cNvSpPr>
          <p:nvPr>
            <p:ph type="title"/>
          </p:nvPr>
        </p:nvSpPr>
        <p:spPr/>
        <p:txBody>
          <a:bodyPr/>
          <a:lstStyle/>
          <a:p>
            <a:r>
              <a:rPr lang="en-US" dirty="0"/>
              <a:t>Botnets and Rootkits</a:t>
            </a:r>
          </a:p>
        </p:txBody>
      </p:sp>
      <p:sp>
        <p:nvSpPr>
          <p:cNvPr id="3" name="Content Placeholder 2">
            <a:extLst>
              <a:ext uri="{FF2B5EF4-FFF2-40B4-BE49-F238E27FC236}">
                <a16:creationId xmlns:a16="http://schemas.microsoft.com/office/drawing/2014/main" id="{35BB1EF5-1C74-43AA-AD9A-E143B8F479D0}"/>
              </a:ext>
            </a:extLst>
          </p:cNvPr>
          <p:cNvSpPr>
            <a:spLocks noGrp="1"/>
          </p:cNvSpPr>
          <p:nvPr>
            <p:ph idx="1"/>
          </p:nvPr>
        </p:nvSpPr>
        <p:spPr/>
        <p:txBody>
          <a:bodyPr/>
          <a:lstStyle/>
          <a:p>
            <a:r>
              <a:rPr lang="en-US" dirty="0"/>
              <a:t>A botnet is a network of computers connected by a single entity, each computer is called a zombie, and the host is called a herder</a:t>
            </a:r>
          </a:p>
          <a:p>
            <a:r>
              <a:rPr lang="en-US" dirty="0"/>
              <a:t>Malicious botnets are used for DDOS attacks and can be used in other situations where a lot of computer power is needed</a:t>
            </a:r>
          </a:p>
          <a:p>
            <a:r>
              <a:rPr lang="en-US" dirty="0"/>
              <a:t>A rootkit is (usually) a collection of programs that hide the fact that they are infecting a computer by gaining system or root access to the computer</a:t>
            </a:r>
          </a:p>
          <a:p>
            <a:r>
              <a:rPr lang="en-US" dirty="0"/>
              <a:t>Because they have root access, they are particularly hard to get rid of</a:t>
            </a:r>
          </a:p>
        </p:txBody>
      </p:sp>
    </p:spTree>
    <p:extLst>
      <p:ext uri="{BB962C8B-B14F-4D97-AF65-F5344CB8AC3E}">
        <p14:creationId xmlns:p14="http://schemas.microsoft.com/office/powerpoint/2010/main" val="4165761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B6A5C-A5DE-4402-83F8-BAA65EDFD95F}"/>
              </a:ext>
            </a:extLst>
          </p:cNvPr>
          <p:cNvSpPr>
            <a:spLocks noGrp="1"/>
          </p:cNvSpPr>
          <p:nvPr>
            <p:ph type="title"/>
          </p:nvPr>
        </p:nvSpPr>
        <p:spPr/>
        <p:txBody>
          <a:bodyPr/>
          <a:lstStyle/>
          <a:p>
            <a:r>
              <a:rPr lang="en-US" dirty="0"/>
              <a:t>New viruses and Zero-day Vulns</a:t>
            </a:r>
          </a:p>
        </p:txBody>
      </p:sp>
      <p:sp>
        <p:nvSpPr>
          <p:cNvPr id="3" name="Content Placeholder 2">
            <a:extLst>
              <a:ext uri="{FF2B5EF4-FFF2-40B4-BE49-F238E27FC236}">
                <a16:creationId xmlns:a16="http://schemas.microsoft.com/office/drawing/2014/main" id="{8CB784D4-5732-4150-9A5B-67465C51145E}"/>
              </a:ext>
            </a:extLst>
          </p:cNvPr>
          <p:cNvSpPr>
            <a:spLocks noGrp="1"/>
          </p:cNvSpPr>
          <p:nvPr>
            <p:ph idx="1"/>
          </p:nvPr>
        </p:nvSpPr>
        <p:spPr/>
        <p:txBody>
          <a:bodyPr>
            <a:normAutofit fontScale="92500"/>
          </a:bodyPr>
          <a:lstStyle/>
          <a:p>
            <a:r>
              <a:rPr lang="en-US" dirty="0"/>
              <a:t>Since new viruses and malware are constantly being made, administrators need to be able to patch and keep systems updated</a:t>
            </a:r>
          </a:p>
          <a:p>
            <a:r>
              <a:rPr lang="en-US" dirty="0"/>
              <a:t>All computers should be kept up-to-date, including home PCs and Laptops</a:t>
            </a:r>
          </a:p>
          <a:p>
            <a:r>
              <a:rPr lang="en-US" dirty="0"/>
              <a:t>Zero-day exploits are exploits made for vulnerabilities of a particular software, that either hasn’t been found out yet, or doesn’t have a fix yet</a:t>
            </a:r>
          </a:p>
          <a:p>
            <a:r>
              <a:rPr lang="en-US" dirty="0"/>
              <a:t>There are many ways to detect, slow or mitigate damage from zero-days, by looking at heuristics, looking at the change from a previous known “normal” baseline</a:t>
            </a:r>
          </a:p>
        </p:txBody>
      </p:sp>
    </p:spTree>
    <p:extLst>
      <p:ext uri="{BB962C8B-B14F-4D97-AF65-F5344CB8AC3E}">
        <p14:creationId xmlns:p14="http://schemas.microsoft.com/office/powerpoint/2010/main" val="4256230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47824-8EEE-4588-857F-AD2373138713}"/>
              </a:ext>
            </a:extLst>
          </p:cNvPr>
          <p:cNvSpPr>
            <a:spLocks noGrp="1"/>
          </p:cNvSpPr>
          <p:nvPr>
            <p:ph type="title"/>
          </p:nvPr>
        </p:nvSpPr>
        <p:spPr>
          <a:xfrm>
            <a:off x="1141413" y="770917"/>
            <a:ext cx="9905998" cy="1478570"/>
          </a:xfrm>
        </p:spPr>
        <p:txBody>
          <a:bodyPr/>
          <a:lstStyle/>
          <a:p>
            <a:r>
              <a:rPr lang="en-US" dirty="0"/>
              <a:t>Social engineering tactics</a:t>
            </a:r>
          </a:p>
        </p:txBody>
      </p:sp>
      <p:sp>
        <p:nvSpPr>
          <p:cNvPr id="3" name="Content Placeholder 2">
            <a:extLst>
              <a:ext uri="{FF2B5EF4-FFF2-40B4-BE49-F238E27FC236}">
                <a16:creationId xmlns:a16="http://schemas.microsoft.com/office/drawing/2014/main" id="{00F8E273-51BE-4C39-850C-2BE8C5967A64}"/>
              </a:ext>
            </a:extLst>
          </p:cNvPr>
          <p:cNvSpPr>
            <a:spLocks noGrp="1"/>
          </p:cNvSpPr>
          <p:nvPr>
            <p:ph idx="1"/>
          </p:nvPr>
        </p:nvSpPr>
        <p:spPr/>
        <p:txBody>
          <a:bodyPr>
            <a:normAutofit fontScale="92500" lnSpcReduction="10000"/>
          </a:bodyPr>
          <a:lstStyle/>
          <a:p>
            <a:r>
              <a:rPr lang="en-US" dirty="0"/>
              <a:t>Social engineering is the practice of using social tactics to gain information</a:t>
            </a:r>
          </a:p>
          <a:p>
            <a:r>
              <a:rPr lang="en-US" dirty="0"/>
              <a:t>Often low-tech and requires the person to do something they normally would not do</a:t>
            </a:r>
          </a:p>
          <a:p>
            <a:r>
              <a:rPr lang="en-US" dirty="0"/>
              <a:t>Techniques include flattery and conning, encouraging revealing sensitive info, providing credentials, or tailgating</a:t>
            </a:r>
          </a:p>
          <a:p>
            <a:r>
              <a:rPr lang="en-US" dirty="0"/>
              <a:t>Tailgating is closely following behind someone (usually through a barrier such as a door) without showing credentials</a:t>
            </a:r>
          </a:p>
          <a:p>
            <a:r>
              <a:rPr lang="en-US" dirty="0"/>
              <a:t>Remember to never allow someone to get passed any door without proper credentials</a:t>
            </a:r>
          </a:p>
        </p:txBody>
      </p:sp>
    </p:spTree>
    <p:extLst>
      <p:ext uri="{BB962C8B-B14F-4D97-AF65-F5344CB8AC3E}">
        <p14:creationId xmlns:p14="http://schemas.microsoft.com/office/powerpoint/2010/main" val="3285442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F5965-77DF-4757-881D-F81EFE8479DF}"/>
              </a:ext>
            </a:extLst>
          </p:cNvPr>
          <p:cNvSpPr>
            <a:spLocks noGrp="1"/>
          </p:cNvSpPr>
          <p:nvPr>
            <p:ph type="title"/>
          </p:nvPr>
        </p:nvSpPr>
        <p:spPr/>
        <p:txBody>
          <a:bodyPr>
            <a:normAutofit/>
          </a:bodyPr>
          <a:lstStyle/>
          <a:p>
            <a:r>
              <a:rPr lang="en-US" dirty="0"/>
              <a:t>Psychological tactics of social engineering: Authority</a:t>
            </a:r>
          </a:p>
        </p:txBody>
      </p:sp>
      <p:sp>
        <p:nvSpPr>
          <p:cNvPr id="3" name="Content Placeholder 2">
            <a:extLst>
              <a:ext uri="{FF2B5EF4-FFF2-40B4-BE49-F238E27FC236}">
                <a16:creationId xmlns:a16="http://schemas.microsoft.com/office/drawing/2014/main" id="{0CCE2C17-BC70-4C0A-833B-FBAA890C10FF}"/>
              </a:ext>
            </a:extLst>
          </p:cNvPr>
          <p:cNvSpPr>
            <a:spLocks noGrp="1"/>
          </p:cNvSpPr>
          <p:nvPr>
            <p:ph idx="1"/>
          </p:nvPr>
        </p:nvSpPr>
        <p:spPr/>
        <p:txBody>
          <a:bodyPr>
            <a:normAutofit fontScale="92500"/>
          </a:bodyPr>
          <a:lstStyle/>
          <a:p>
            <a:r>
              <a:rPr lang="en-US" dirty="0"/>
              <a:t>Many people are raised to respect authority, and will do things they normally wouldn’t, just because someone perceived to have authority told them to</a:t>
            </a:r>
          </a:p>
          <a:p>
            <a:r>
              <a:rPr lang="en-US" dirty="0"/>
              <a:t>They may try to impersonate someone to get you to reveal information, make sure they confirm credentials before any sensitive information is revealed, best practice is to never reveal sensitive info over the phone, but always follow your organizations policy</a:t>
            </a:r>
          </a:p>
          <a:p>
            <a:r>
              <a:rPr lang="en-US" dirty="0"/>
              <a:t>Just because an e-mail looks real, doesn’t mean it is, confirm credentials and before sending any information</a:t>
            </a:r>
          </a:p>
        </p:txBody>
      </p:sp>
    </p:spTree>
    <p:extLst>
      <p:ext uri="{BB962C8B-B14F-4D97-AF65-F5344CB8AC3E}">
        <p14:creationId xmlns:p14="http://schemas.microsoft.com/office/powerpoint/2010/main" val="1804558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8257C-2B3C-4E18-985F-9F73CDDAEBE6}"/>
              </a:ext>
            </a:extLst>
          </p:cNvPr>
          <p:cNvSpPr>
            <a:spLocks noGrp="1"/>
          </p:cNvSpPr>
          <p:nvPr>
            <p:ph type="title"/>
          </p:nvPr>
        </p:nvSpPr>
        <p:spPr/>
        <p:txBody>
          <a:bodyPr/>
          <a:lstStyle/>
          <a:p>
            <a:r>
              <a:rPr lang="en-US" dirty="0"/>
              <a:t>Psychological tactics of social engineering: Intimidation</a:t>
            </a:r>
          </a:p>
        </p:txBody>
      </p:sp>
      <p:sp>
        <p:nvSpPr>
          <p:cNvPr id="3" name="Content Placeholder 2">
            <a:extLst>
              <a:ext uri="{FF2B5EF4-FFF2-40B4-BE49-F238E27FC236}">
                <a16:creationId xmlns:a16="http://schemas.microsoft.com/office/drawing/2014/main" id="{BD2F0F25-8688-49A9-A66C-77FAEB2CFE87}"/>
              </a:ext>
            </a:extLst>
          </p:cNvPr>
          <p:cNvSpPr>
            <a:spLocks noGrp="1"/>
          </p:cNvSpPr>
          <p:nvPr>
            <p:ph idx="1"/>
          </p:nvPr>
        </p:nvSpPr>
        <p:spPr/>
        <p:txBody>
          <a:bodyPr/>
          <a:lstStyle/>
          <a:p>
            <a:r>
              <a:rPr lang="en-US" dirty="0"/>
              <a:t> Attacks may try bullying tactics to gain information, this may also include impersonation</a:t>
            </a:r>
          </a:p>
          <a:p>
            <a:r>
              <a:rPr lang="en-US" dirty="0"/>
              <a:t>Usually a sense of urgency is combined with it to make it so that it seems like you must decide now</a:t>
            </a:r>
          </a:p>
          <a:p>
            <a:r>
              <a:rPr lang="en-US" dirty="0"/>
              <a:t>Making something seem like it is scare, rare, or very expensive, then people are more likely to gravitate to someone offering one; this works best in tandem with a sense of urgency.</a:t>
            </a:r>
          </a:p>
        </p:txBody>
      </p:sp>
    </p:spTree>
    <p:extLst>
      <p:ext uri="{BB962C8B-B14F-4D97-AF65-F5344CB8AC3E}">
        <p14:creationId xmlns:p14="http://schemas.microsoft.com/office/powerpoint/2010/main" val="31641023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130</TotalTime>
  <Words>719</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Tw Cen MT</vt:lpstr>
      <vt:lpstr>Circuit</vt:lpstr>
      <vt:lpstr>Educating users on Risks</vt:lpstr>
      <vt:lpstr>Types of Malware</vt:lpstr>
      <vt:lpstr>Viruses, worms, backdoors, and logic bombs </vt:lpstr>
      <vt:lpstr>Trojans, Ransomware, keyloggers and spyware</vt:lpstr>
      <vt:lpstr>Botnets and Rootkits</vt:lpstr>
      <vt:lpstr>New viruses and Zero-day Vulns</vt:lpstr>
      <vt:lpstr>Social engineering tactics</vt:lpstr>
      <vt:lpstr>Psychological tactics of social engineering: Authority</vt:lpstr>
      <vt:lpstr>Psychological tactics of social engineering: Intimidation</vt:lpstr>
      <vt:lpstr>Psychological tactics of social engineering: Consensus</vt:lpstr>
      <vt:lpstr>Psychological tactics of social engineering: familiarity and trust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Risks</dc:title>
  <dc:creator>FLINDERS, BRYTON</dc:creator>
  <cp:lastModifiedBy>FLINDERS, BRYTON</cp:lastModifiedBy>
  <cp:revision>22</cp:revision>
  <dcterms:created xsi:type="dcterms:W3CDTF">2020-07-24T01:06:03Z</dcterms:created>
  <dcterms:modified xsi:type="dcterms:W3CDTF">2020-07-24T03:16:54Z</dcterms:modified>
</cp:coreProperties>
</file>